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9" d="100"/>
          <a:sy n="99" d="100"/>
        </p:scale>
        <p:origin x="90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CBF59A-D5FA-4F08-A3D2-E168E8466FC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D5EDACC3-3EF0-4745-BE9A-DFA00EBCFA53}">
      <dgm:prSet phldrT="[テキスト]" custT="1"/>
      <dgm:spPr>
        <a:xfrm>
          <a:off x="1175793" y="340360"/>
          <a:ext cx="3383280" cy="3383279"/>
        </a:xfrm>
        <a:solidFill>
          <a:srgbClr val="9BBB59">
            <a:lumMod val="40000"/>
            <a:lumOff val="60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 anchor="t" anchorCtr="0"/>
        <a:lstStyle/>
        <a:p>
          <a:pPr algn="l"/>
          <a:r>
            <a:rPr kumimoji="1" lang="en-US" altLang="ja-JP" sz="2800" baseline="0" dirty="0">
              <a:solidFill>
                <a:srgbClr val="9BBB59">
                  <a:lumMod val="50000"/>
                </a:srgbClr>
              </a:solidFill>
              <a:latin typeface="Calibri"/>
              <a:ea typeface="ＭＳ Ｐゴシック" panose="020B0600070205080204" pitchFamily="50" charset="-128"/>
              <a:cs typeface="+mn-cs"/>
            </a:rPr>
            <a:t> virtue</a:t>
          </a:r>
        </a:p>
        <a:p>
          <a:pPr algn="l"/>
          <a:r>
            <a:rPr kumimoji="1" lang="en-US" altLang="ja-JP" sz="2800" baseline="0" dirty="0">
              <a:solidFill>
                <a:srgbClr val="9BBB59">
                  <a:lumMod val="50000"/>
                </a:srgbClr>
              </a:solidFill>
              <a:latin typeface="Calibri"/>
              <a:ea typeface="ＭＳ Ｐゴシック" panose="020B0600070205080204" pitchFamily="50" charset="-128"/>
              <a:cs typeface="+mn-cs"/>
            </a:rPr>
            <a:t> (</a:t>
          </a:r>
          <a:r>
            <a:rPr kumimoji="1" lang="ja-JP" altLang="en-US" sz="2800" baseline="0" dirty="0">
              <a:solidFill>
                <a:srgbClr val="9BBB59">
                  <a:lumMod val="50000"/>
                </a:srgbClr>
              </a:solidFill>
              <a:latin typeface="Calibri"/>
              <a:ea typeface="ＭＳ Ｐゴシック" panose="020B0600070205080204" pitchFamily="50" charset="-128"/>
              <a:cs typeface="+mn-cs"/>
            </a:rPr>
            <a:t>美徳</a:t>
          </a:r>
          <a:r>
            <a:rPr kumimoji="1" lang="en-US" altLang="ja-JP" sz="2800" baseline="0" dirty="0">
              <a:solidFill>
                <a:srgbClr val="9BBB59">
                  <a:lumMod val="50000"/>
                </a:srgbClr>
              </a:solidFill>
              <a:latin typeface="Calibri"/>
              <a:ea typeface="ＭＳ Ｐゴシック" panose="020B0600070205080204" pitchFamily="50" charset="-128"/>
              <a:cs typeface="+mn-cs"/>
            </a:rPr>
            <a:t>)</a:t>
          </a:r>
          <a:endParaRPr kumimoji="1" lang="ja-JP" altLang="en-US" sz="2000" dirty="0">
            <a:solidFill>
              <a:srgbClr val="9BBB59">
                <a:lumMod val="50000"/>
              </a:srgbClr>
            </a:solidFill>
            <a:latin typeface="Calibri"/>
            <a:ea typeface="ＭＳ Ｐゴシック" panose="020B0600070205080204" pitchFamily="50" charset="-128"/>
            <a:cs typeface="+mn-cs"/>
          </a:endParaRPr>
        </a:p>
      </dgm:t>
    </dgm:pt>
    <dgm:pt modelId="{88EE9137-C035-4A3A-8B33-7DFBBC44D75B}" type="parTrans" cxnId="{201ACB83-4BCC-4014-8012-AA2AC730D623}">
      <dgm:prSet/>
      <dgm:spPr/>
      <dgm:t>
        <a:bodyPr/>
        <a:lstStyle/>
        <a:p>
          <a:endParaRPr kumimoji="1" lang="ja-JP" altLang="en-US"/>
        </a:p>
      </dgm:t>
    </dgm:pt>
    <dgm:pt modelId="{467783C5-FBB4-43D7-986D-DC3A10BA9773}" type="sibTrans" cxnId="{201ACB83-4BCC-4014-8012-AA2AC730D623}">
      <dgm:prSet/>
      <dgm:spPr/>
      <dgm:t>
        <a:bodyPr/>
        <a:lstStyle/>
        <a:p>
          <a:endParaRPr kumimoji="1" lang="ja-JP" altLang="en-US"/>
        </a:p>
      </dgm:t>
    </dgm:pt>
    <dgm:pt modelId="{26ABFA8E-ACAC-4EF8-8D9D-8237BEB02AE1}">
      <dgm:prSet phldrT="[テキスト]" custT="1"/>
      <dgm:spPr>
        <a:xfrm>
          <a:off x="1535844" y="340360"/>
          <a:ext cx="3383280" cy="3383279"/>
        </a:xfrm>
        <a:gradFill flip="none" rotWithShape="1">
          <a:gsLst>
            <a:gs pos="0">
              <a:srgbClr val="4F81BD">
                <a:tint val="66000"/>
                <a:satMod val="160000"/>
                <a:alpha val="0"/>
              </a:srgbClr>
            </a:gs>
            <a:gs pos="79000">
              <a:srgbClr val="4F81BD">
                <a:tint val="44500"/>
                <a:satMod val="160000"/>
                <a:alpha val="5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0" scaled="1"/>
          <a:tileRect/>
        </a:gradFill>
        <a:ln w="25400" cap="flat" cmpd="sng" algn="ctr">
          <a:solidFill>
            <a:sysClr val="window" lastClr="FFFFFF">
              <a:hueOff val="0"/>
              <a:satOff val="0"/>
              <a:lumOff val="0"/>
            </a:sysClr>
          </a:solidFill>
          <a:prstDash val="solid"/>
        </a:ln>
        <a:effectLst/>
      </dgm:spPr>
      <dgm:t>
        <a:bodyPr anchor="t" anchorCtr="0"/>
        <a:lstStyle/>
        <a:p>
          <a:pPr algn="ctr"/>
          <a:r>
            <a:rPr kumimoji="1" lang="ja-JP" altLang="en-US" sz="2400" baseline="0" dirty="0">
              <a:solidFill>
                <a:srgbClr val="0070C0"/>
              </a:solidFill>
              <a:latin typeface="Calibri"/>
              <a:ea typeface="ＭＳ Ｐゴシック" panose="020B0600070205080204" pitchFamily="50" charset="-128"/>
              <a:cs typeface="+mn-cs"/>
            </a:rPr>
            <a:t>　</a:t>
          </a:r>
          <a:r>
            <a:rPr kumimoji="1" lang="ja-JP" altLang="en-US" sz="2800" baseline="0" dirty="0">
              <a:ln w="9525">
                <a:noFill/>
              </a:ln>
              <a:solidFill>
                <a:srgbClr val="0070C0"/>
              </a:solidFill>
              <a:latin typeface="Calibri"/>
              <a:ea typeface="ＭＳ Ｐゴシック" panose="020B0600070205080204" pitchFamily="50" charset="-128"/>
              <a:cs typeface="+mn-cs"/>
            </a:rPr>
            <a:t>           </a:t>
          </a:r>
          <a:r>
            <a:rPr kumimoji="1" lang="en-US" altLang="ja-JP" sz="2800" baseline="0" dirty="0">
              <a:solidFill>
                <a:srgbClr val="0070C0"/>
              </a:solidFill>
              <a:latin typeface="Calibri"/>
              <a:ea typeface="ＭＳ Ｐゴシック" panose="020B0600070205080204" pitchFamily="50" charset="-128"/>
              <a:cs typeface="+mn-cs"/>
            </a:rPr>
            <a:t>utility</a:t>
          </a:r>
        </a:p>
        <a:p>
          <a:pPr algn="ctr"/>
          <a:r>
            <a:rPr kumimoji="1" lang="en-US" altLang="ja-JP" sz="2800" baseline="0" dirty="0">
              <a:solidFill>
                <a:srgbClr val="0070C0"/>
              </a:solidFill>
              <a:latin typeface="Calibri"/>
              <a:ea typeface="ＭＳ Ｐゴシック" panose="020B0600070205080204" pitchFamily="50" charset="-128"/>
              <a:cs typeface="+mn-cs"/>
            </a:rPr>
            <a:t>                (</a:t>
          </a:r>
          <a:r>
            <a:rPr kumimoji="1" lang="ja-JP" altLang="en-US" sz="2800" baseline="0" dirty="0">
              <a:solidFill>
                <a:srgbClr val="0070C0"/>
              </a:solidFill>
              <a:latin typeface="Calibri"/>
              <a:ea typeface="ＭＳ Ｐゴシック" panose="020B0600070205080204" pitchFamily="50" charset="-128"/>
              <a:cs typeface="+mn-cs"/>
            </a:rPr>
            <a:t>効用</a:t>
          </a:r>
          <a:r>
            <a:rPr kumimoji="1" lang="en-US" altLang="ja-JP" sz="2800" baseline="0" dirty="0">
              <a:solidFill>
                <a:srgbClr val="0070C0"/>
              </a:solidFill>
              <a:latin typeface="Calibri"/>
              <a:ea typeface="ＭＳ Ｐゴシック" panose="020B0600070205080204" pitchFamily="50" charset="-128"/>
              <a:cs typeface="+mn-cs"/>
            </a:rPr>
            <a:t>)</a:t>
          </a:r>
          <a:r>
            <a:rPr kumimoji="1" lang="ja-JP" altLang="en-US" sz="2800" baseline="0" dirty="0">
              <a:solidFill>
                <a:srgbClr val="0070C0"/>
              </a:solidFill>
              <a:latin typeface="Calibri"/>
              <a:ea typeface="ＭＳ Ｐゴシック" panose="020B0600070205080204" pitchFamily="50" charset="-128"/>
              <a:cs typeface="+mn-cs"/>
            </a:rPr>
            <a:t>　</a:t>
          </a:r>
          <a:endParaRPr kumimoji="1" lang="ja-JP" altLang="en-US" sz="2000" baseline="0" dirty="0">
            <a:ln w="9525">
              <a:noFill/>
            </a:ln>
            <a:solidFill>
              <a:srgbClr val="0070C0"/>
            </a:solidFill>
            <a:latin typeface="Calibri"/>
            <a:ea typeface="ＭＳ Ｐゴシック" panose="020B0600070205080204" pitchFamily="50" charset="-128"/>
            <a:cs typeface="+mn-cs"/>
          </a:endParaRPr>
        </a:p>
      </dgm:t>
    </dgm:pt>
    <dgm:pt modelId="{18469651-361D-4B53-AA76-D65DAF64DEB8}" type="parTrans" cxnId="{CBD4128D-1807-4917-BA43-56D74C04EF7B}">
      <dgm:prSet/>
      <dgm:spPr/>
      <dgm:t>
        <a:bodyPr/>
        <a:lstStyle/>
        <a:p>
          <a:endParaRPr kumimoji="1" lang="ja-JP" altLang="en-US"/>
        </a:p>
      </dgm:t>
    </dgm:pt>
    <dgm:pt modelId="{FDA5B01C-A078-4142-8BF0-D64949B7251E}" type="sibTrans" cxnId="{CBD4128D-1807-4917-BA43-56D74C04EF7B}">
      <dgm:prSet/>
      <dgm:spPr/>
      <dgm:t>
        <a:bodyPr/>
        <a:lstStyle/>
        <a:p>
          <a:endParaRPr kumimoji="1" lang="ja-JP" altLang="en-US"/>
        </a:p>
      </dgm:t>
    </dgm:pt>
    <dgm:pt modelId="{601E3DA0-9494-4AB5-A8FD-8E7ACF21E022}" type="pres">
      <dgm:prSet presAssocID="{CFCBF59A-D5FA-4F08-A3D2-E168E8466FC8}" presName="compositeShape" presStyleCnt="0">
        <dgm:presLayoutVars>
          <dgm:chMax val="7"/>
          <dgm:dir/>
          <dgm:resizeHandles val="exact"/>
        </dgm:presLayoutVars>
      </dgm:prSet>
      <dgm:spPr/>
    </dgm:pt>
    <dgm:pt modelId="{DF6F0936-CD38-4A0B-A45A-E344A12EDCA9}" type="pres">
      <dgm:prSet presAssocID="{D5EDACC3-3EF0-4745-BE9A-DFA00EBCFA53}" presName="circ1" presStyleLbl="vennNode1" presStyleIdx="0" presStyleCnt="2" custAng="0" custLinFactNeighborX="30731" custLinFactNeighborY="792"/>
      <dgm:spPr>
        <a:prstGeom prst="ellipse">
          <a:avLst/>
        </a:prstGeom>
      </dgm:spPr>
    </dgm:pt>
    <dgm:pt modelId="{74F96027-44D3-449D-AB6F-63CA117A38DA}" type="pres">
      <dgm:prSet presAssocID="{D5EDACC3-3EF0-4745-BE9A-DFA00EBCFA53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6E50FFCE-7AAE-4DEC-915A-93C2AE5F053F}" type="pres">
      <dgm:prSet presAssocID="{26ABFA8E-ACAC-4EF8-8D9D-8237BEB02AE1}" presName="circ2" presStyleLbl="vennNode1" presStyleIdx="1" presStyleCnt="2" custLinFactNeighborX="-6600" custLinFactNeighborY="792"/>
      <dgm:spPr>
        <a:prstGeom prst="ellipse">
          <a:avLst/>
        </a:prstGeom>
      </dgm:spPr>
    </dgm:pt>
    <dgm:pt modelId="{D70C5BD0-6BD5-4930-B50E-4CF955E3B1B8}" type="pres">
      <dgm:prSet presAssocID="{26ABFA8E-ACAC-4EF8-8D9D-8237BEB02AE1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A2B41647-0724-49A4-AA23-99633131E564}" type="presOf" srcId="{CFCBF59A-D5FA-4F08-A3D2-E168E8466FC8}" destId="{601E3DA0-9494-4AB5-A8FD-8E7ACF21E022}" srcOrd="0" destOrd="0" presId="urn:microsoft.com/office/officeart/2005/8/layout/venn1"/>
    <dgm:cxn modelId="{201ACB83-4BCC-4014-8012-AA2AC730D623}" srcId="{CFCBF59A-D5FA-4F08-A3D2-E168E8466FC8}" destId="{D5EDACC3-3EF0-4745-BE9A-DFA00EBCFA53}" srcOrd="0" destOrd="0" parTransId="{88EE9137-C035-4A3A-8B33-7DFBBC44D75B}" sibTransId="{467783C5-FBB4-43D7-986D-DC3A10BA9773}"/>
    <dgm:cxn modelId="{34AE018B-ACCC-4E2D-B524-029F9FCCCCE1}" type="presOf" srcId="{26ABFA8E-ACAC-4EF8-8D9D-8237BEB02AE1}" destId="{D70C5BD0-6BD5-4930-B50E-4CF955E3B1B8}" srcOrd="1" destOrd="0" presId="urn:microsoft.com/office/officeart/2005/8/layout/venn1"/>
    <dgm:cxn modelId="{CBD4128D-1807-4917-BA43-56D74C04EF7B}" srcId="{CFCBF59A-D5FA-4F08-A3D2-E168E8466FC8}" destId="{26ABFA8E-ACAC-4EF8-8D9D-8237BEB02AE1}" srcOrd="1" destOrd="0" parTransId="{18469651-361D-4B53-AA76-D65DAF64DEB8}" sibTransId="{FDA5B01C-A078-4142-8BF0-D64949B7251E}"/>
    <dgm:cxn modelId="{829BCCC2-774E-4423-860C-40A0D9D492F1}" type="presOf" srcId="{D5EDACC3-3EF0-4745-BE9A-DFA00EBCFA53}" destId="{DF6F0936-CD38-4A0B-A45A-E344A12EDCA9}" srcOrd="0" destOrd="0" presId="urn:microsoft.com/office/officeart/2005/8/layout/venn1"/>
    <dgm:cxn modelId="{C23BB2CA-AA55-4654-BF8F-F6F243CDD6D3}" type="presOf" srcId="{26ABFA8E-ACAC-4EF8-8D9D-8237BEB02AE1}" destId="{6E50FFCE-7AAE-4DEC-915A-93C2AE5F053F}" srcOrd="0" destOrd="0" presId="urn:microsoft.com/office/officeart/2005/8/layout/venn1"/>
    <dgm:cxn modelId="{4BB404E3-CB0F-4650-8618-FCC213EC38A1}" type="presOf" srcId="{D5EDACC3-3EF0-4745-BE9A-DFA00EBCFA53}" destId="{74F96027-44D3-449D-AB6F-63CA117A38DA}" srcOrd="1" destOrd="0" presId="urn:microsoft.com/office/officeart/2005/8/layout/venn1"/>
    <dgm:cxn modelId="{5707F9F4-35D2-4BFA-B312-ACD1CDC2448D}" type="presParOf" srcId="{601E3DA0-9494-4AB5-A8FD-8E7ACF21E022}" destId="{DF6F0936-CD38-4A0B-A45A-E344A12EDCA9}" srcOrd="0" destOrd="0" presId="urn:microsoft.com/office/officeart/2005/8/layout/venn1"/>
    <dgm:cxn modelId="{4DDD5A26-8293-4CCC-B8DF-BB64596F029E}" type="presParOf" srcId="{601E3DA0-9494-4AB5-A8FD-8E7ACF21E022}" destId="{74F96027-44D3-449D-AB6F-63CA117A38DA}" srcOrd="1" destOrd="0" presId="urn:microsoft.com/office/officeart/2005/8/layout/venn1"/>
    <dgm:cxn modelId="{87AF9250-DBB6-45FE-9F13-0CFBE2CA1636}" type="presParOf" srcId="{601E3DA0-9494-4AB5-A8FD-8E7ACF21E022}" destId="{6E50FFCE-7AAE-4DEC-915A-93C2AE5F053F}" srcOrd="2" destOrd="0" presId="urn:microsoft.com/office/officeart/2005/8/layout/venn1"/>
    <dgm:cxn modelId="{7D6D497D-AE9E-44E7-9706-37BE67A4182A}" type="presParOf" srcId="{601E3DA0-9494-4AB5-A8FD-8E7ACF21E022}" destId="{D70C5BD0-6BD5-4930-B50E-4CF955E3B1B8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6F0936-CD38-4A0B-A45A-E344A12EDCA9}">
      <dsp:nvSpPr>
        <dsp:cNvPr id="0" name=""/>
        <dsp:cNvSpPr/>
      </dsp:nvSpPr>
      <dsp:spPr>
        <a:xfrm>
          <a:off x="1457959" y="693308"/>
          <a:ext cx="4191340" cy="4191340"/>
        </a:xfrm>
        <a:prstGeom prst="ellipse">
          <a:avLst/>
        </a:prstGeom>
        <a:solidFill>
          <a:srgbClr val="9BBB59">
            <a:lumMod val="40000"/>
            <a:lumOff val="60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2800" kern="1200" baseline="0" dirty="0">
              <a:solidFill>
                <a:srgbClr val="9BBB59">
                  <a:lumMod val="50000"/>
                </a:srgbClr>
              </a:solidFill>
              <a:latin typeface="Calibri"/>
              <a:ea typeface="ＭＳ Ｐゴシック" panose="020B0600070205080204" pitchFamily="50" charset="-128"/>
              <a:cs typeface="+mn-cs"/>
            </a:rPr>
            <a:t> virtue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2800" kern="1200" baseline="0" dirty="0">
              <a:solidFill>
                <a:srgbClr val="9BBB59">
                  <a:lumMod val="50000"/>
                </a:srgbClr>
              </a:solidFill>
              <a:latin typeface="Calibri"/>
              <a:ea typeface="ＭＳ Ｐゴシック" panose="020B0600070205080204" pitchFamily="50" charset="-128"/>
              <a:cs typeface="+mn-cs"/>
            </a:rPr>
            <a:t> (</a:t>
          </a:r>
          <a:r>
            <a:rPr kumimoji="1" lang="ja-JP" altLang="en-US" sz="2800" kern="1200" baseline="0" dirty="0">
              <a:solidFill>
                <a:srgbClr val="9BBB59">
                  <a:lumMod val="50000"/>
                </a:srgbClr>
              </a:solidFill>
              <a:latin typeface="Calibri"/>
              <a:ea typeface="ＭＳ Ｐゴシック" panose="020B0600070205080204" pitchFamily="50" charset="-128"/>
              <a:cs typeface="+mn-cs"/>
            </a:rPr>
            <a:t>美徳</a:t>
          </a:r>
          <a:r>
            <a:rPr kumimoji="1" lang="en-US" altLang="ja-JP" sz="2800" kern="1200" baseline="0" dirty="0">
              <a:solidFill>
                <a:srgbClr val="9BBB59">
                  <a:lumMod val="50000"/>
                </a:srgbClr>
              </a:solidFill>
              <a:latin typeface="Calibri"/>
              <a:ea typeface="ＭＳ Ｐゴシック" panose="020B0600070205080204" pitchFamily="50" charset="-128"/>
              <a:cs typeface="+mn-cs"/>
            </a:rPr>
            <a:t>)</a:t>
          </a:r>
          <a:endParaRPr kumimoji="1" lang="ja-JP" altLang="en-US" sz="2000" kern="1200" dirty="0">
            <a:solidFill>
              <a:srgbClr val="9BBB59">
                <a:lumMod val="50000"/>
              </a:srgbClr>
            </a:solidFill>
            <a:latin typeface="Calibri"/>
            <a:ea typeface="ＭＳ Ｐゴシック" panose="020B0600070205080204" pitchFamily="50" charset="-128"/>
            <a:cs typeface="+mn-cs"/>
          </a:endParaRPr>
        </a:p>
      </dsp:txBody>
      <dsp:txXfrm>
        <a:off x="2043237" y="1187557"/>
        <a:ext cx="2416628" cy="3202841"/>
      </dsp:txXfrm>
    </dsp:sp>
    <dsp:sp modelId="{6E50FFCE-7AAE-4DEC-915A-93C2AE5F053F}">
      <dsp:nvSpPr>
        <dsp:cNvPr id="0" name=""/>
        <dsp:cNvSpPr/>
      </dsp:nvSpPr>
      <dsp:spPr>
        <a:xfrm>
          <a:off x="2914076" y="693308"/>
          <a:ext cx="4191340" cy="4191340"/>
        </a:xfrm>
        <a:prstGeom prst="ellipse">
          <a:avLst/>
        </a:prstGeom>
        <a:gradFill flip="none" rotWithShape="1">
          <a:gsLst>
            <a:gs pos="0">
              <a:srgbClr val="4F81BD">
                <a:tint val="66000"/>
                <a:satMod val="160000"/>
                <a:alpha val="0"/>
              </a:srgbClr>
            </a:gs>
            <a:gs pos="79000">
              <a:srgbClr val="4F81BD">
                <a:tint val="44500"/>
                <a:satMod val="160000"/>
                <a:alpha val="5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0" scaled="1"/>
          <a:tileRect/>
        </a:gradFill>
        <a:ln w="25400" cap="flat" cmpd="sng" algn="ctr">
          <a:solidFill>
            <a:sysClr val="window" lastClr="FFFFFF">
              <a:hueOff val="0"/>
              <a:satOff val="0"/>
              <a:lum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400" kern="1200" baseline="0" dirty="0">
              <a:solidFill>
                <a:srgbClr val="0070C0"/>
              </a:solidFill>
              <a:latin typeface="Calibri"/>
              <a:ea typeface="ＭＳ Ｐゴシック" panose="020B0600070205080204" pitchFamily="50" charset="-128"/>
              <a:cs typeface="+mn-cs"/>
            </a:rPr>
            <a:t>　</a:t>
          </a:r>
          <a:r>
            <a:rPr kumimoji="1" lang="ja-JP" altLang="en-US" sz="2800" kern="1200" baseline="0" dirty="0">
              <a:ln w="9525">
                <a:noFill/>
              </a:ln>
              <a:solidFill>
                <a:srgbClr val="0070C0"/>
              </a:solidFill>
              <a:latin typeface="Calibri"/>
              <a:ea typeface="ＭＳ Ｐゴシック" panose="020B0600070205080204" pitchFamily="50" charset="-128"/>
              <a:cs typeface="+mn-cs"/>
            </a:rPr>
            <a:t>           </a:t>
          </a:r>
          <a:r>
            <a:rPr kumimoji="1" lang="en-US" altLang="ja-JP" sz="2800" kern="1200" baseline="0" dirty="0">
              <a:solidFill>
                <a:srgbClr val="0070C0"/>
              </a:solidFill>
              <a:latin typeface="Calibri"/>
              <a:ea typeface="ＭＳ Ｐゴシック" panose="020B0600070205080204" pitchFamily="50" charset="-128"/>
              <a:cs typeface="+mn-cs"/>
            </a:rPr>
            <a:t>utility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2800" kern="1200" baseline="0" dirty="0">
              <a:solidFill>
                <a:srgbClr val="0070C0"/>
              </a:solidFill>
              <a:latin typeface="Calibri"/>
              <a:ea typeface="ＭＳ Ｐゴシック" panose="020B0600070205080204" pitchFamily="50" charset="-128"/>
              <a:cs typeface="+mn-cs"/>
            </a:rPr>
            <a:t>                (</a:t>
          </a:r>
          <a:r>
            <a:rPr kumimoji="1" lang="ja-JP" altLang="en-US" sz="2800" kern="1200" baseline="0" dirty="0">
              <a:solidFill>
                <a:srgbClr val="0070C0"/>
              </a:solidFill>
              <a:latin typeface="Calibri"/>
              <a:ea typeface="ＭＳ Ｐゴシック" panose="020B0600070205080204" pitchFamily="50" charset="-128"/>
              <a:cs typeface="+mn-cs"/>
            </a:rPr>
            <a:t>効用</a:t>
          </a:r>
          <a:r>
            <a:rPr kumimoji="1" lang="en-US" altLang="ja-JP" sz="2800" kern="1200" baseline="0" dirty="0">
              <a:solidFill>
                <a:srgbClr val="0070C0"/>
              </a:solidFill>
              <a:latin typeface="Calibri"/>
              <a:ea typeface="ＭＳ Ｐゴシック" panose="020B0600070205080204" pitchFamily="50" charset="-128"/>
              <a:cs typeface="+mn-cs"/>
            </a:rPr>
            <a:t>)</a:t>
          </a:r>
          <a:r>
            <a:rPr kumimoji="1" lang="ja-JP" altLang="en-US" sz="2800" kern="1200" baseline="0" dirty="0">
              <a:solidFill>
                <a:srgbClr val="0070C0"/>
              </a:solidFill>
              <a:latin typeface="Calibri"/>
              <a:ea typeface="ＭＳ Ｐゴシック" panose="020B0600070205080204" pitchFamily="50" charset="-128"/>
              <a:cs typeface="+mn-cs"/>
            </a:rPr>
            <a:t>　</a:t>
          </a:r>
          <a:endParaRPr kumimoji="1" lang="ja-JP" altLang="en-US" sz="2000" kern="1200" baseline="0" dirty="0">
            <a:ln w="9525">
              <a:noFill/>
            </a:ln>
            <a:solidFill>
              <a:srgbClr val="0070C0"/>
            </a:solidFill>
            <a:latin typeface="Calibri"/>
            <a:ea typeface="ＭＳ Ｐゴシック" panose="020B0600070205080204" pitchFamily="50" charset="-128"/>
            <a:cs typeface="+mn-cs"/>
          </a:endParaRPr>
        </a:p>
      </dsp:txBody>
      <dsp:txXfrm>
        <a:off x="4103510" y="1187557"/>
        <a:ext cx="2416628" cy="32028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327E-7A93-4CEB-B088-B1983D3F5C26}" type="datetimeFigureOut">
              <a:rPr kumimoji="1" lang="ja-JP" altLang="en-US" smtClean="0"/>
              <a:t>2021/6/2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516F-A834-419C-8A77-8FB5B980A6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011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327E-7A93-4CEB-B088-B1983D3F5C26}" type="datetimeFigureOut">
              <a:rPr kumimoji="1" lang="ja-JP" altLang="en-US" smtClean="0"/>
              <a:t>2021/6/2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516F-A834-419C-8A77-8FB5B980A6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8511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327E-7A93-4CEB-B088-B1983D3F5C26}" type="datetimeFigureOut">
              <a:rPr kumimoji="1" lang="ja-JP" altLang="en-US" smtClean="0"/>
              <a:t>2021/6/2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516F-A834-419C-8A77-8FB5B980A6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8648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327E-7A93-4CEB-B088-B1983D3F5C26}" type="datetimeFigureOut">
              <a:rPr kumimoji="1" lang="ja-JP" altLang="en-US" smtClean="0"/>
              <a:t>2021/6/2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516F-A834-419C-8A77-8FB5B980A6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3773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327E-7A93-4CEB-B088-B1983D3F5C26}" type="datetimeFigureOut">
              <a:rPr kumimoji="1" lang="ja-JP" altLang="en-US" smtClean="0"/>
              <a:t>2021/6/2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516F-A834-419C-8A77-8FB5B980A6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02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327E-7A93-4CEB-B088-B1983D3F5C26}" type="datetimeFigureOut">
              <a:rPr kumimoji="1" lang="ja-JP" altLang="en-US" smtClean="0"/>
              <a:t>2021/6/2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516F-A834-419C-8A77-8FB5B980A6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0708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327E-7A93-4CEB-B088-B1983D3F5C26}" type="datetimeFigureOut">
              <a:rPr kumimoji="1" lang="ja-JP" altLang="en-US" smtClean="0"/>
              <a:t>2021/6/2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516F-A834-419C-8A77-8FB5B980A6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6530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327E-7A93-4CEB-B088-B1983D3F5C26}" type="datetimeFigureOut">
              <a:rPr kumimoji="1" lang="ja-JP" altLang="en-US" smtClean="0"/>
              <a:t>2021/6/2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516F-A834-419C-8A77-8FB5B980A6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806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327E-7A93-4CEB-B088-B1983D3F5C26}" type="datetimeFigureOut">
              <a:rPr kumimoji="1" lang="ja-JP" altLang="en-US" smtClean="0"/>
              <a:t>2021/6/2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516F-A834-419C-8A77-8FB5B980A6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9173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327E-7A93-4CEB-B088-B1983D3F5C26}" type="datetimeFigureOut">
              <a:rPr kumimoji="1" lang="ja-JP" altLang="en-US" smtClean="0"/>
              <a:t>2021/6/2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516F-A834-419C-8A77-8FB5B980A6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3121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327E-7A93-4CEB-B088-B1983D3F5C26}" type="datetimeFigureOut">
              <a:rPr kumimoji="1" lang="ja-JP" altLang="en-US" smtClean="0"/>
              <a:t>2021/6/2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516F-A834-419C-8A77-8FB5B980A6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2004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5327E-7A93-4CEB-B088-B1983D3F5C26}" type="datetimeFigureOut">
              <a:rPr kumimoji="1" lang="ja-JP" altLang="en-US" smtClean="0"/>
              <a:t>2021/6/2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4516F-A834-419C-8A77-8FB5B980A6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730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9772" y="15131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ja-JP" sz="6000" b="1" dirty="0"/>
              <a:t>the value of everything</a:t>
            </a:r>
            <a:br>
              <a:rPr lang="en-US" altLang="ja-JP" dirty="0"/>
            </a:br>
            <a:r>
              <a:rPr lang="ja-JP" altLang="en-US" sz="2800" dirty="0"/>
              <a:t>全てにそれぞれ価値がある</a:t>
            </a:r>
            <a:endParaRPr kumimoji="1" lang="ja-JP" altLang="en-US" sz="2800" dirty="0"/>
          </a:p>
        </p:txBody>
      </p:sp>
      <p:graphicFrame>
        <p:nvGraphicFramePr>
          <p:cNvPr id="4" name="図表 3"/>
          <p:cNvGraphicFramePr/>
          <p:nvPr>
            <p:extLst>
              <p:ext uri="{D42A27DB-BD31-4B8C-83A1-F6EECF244321}">
                <p14:modId xmlns:p14="http://schemas.microsoft.com/office/powerpoint/2010/main" val="686715585"/>
              </p:ext>
            </p:extLst>
          </p:nvPr>
        </p:nvGraphicFramePr>
        <p:xfrm>
          <a:off x="258184" y="1115614"/>
          <a:ext cx="7551964" cy="55115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1745809" y="3363311"/>
            <a:ext cx="1673855" cy="1323439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0" i="0" u="none" strike="noStrike" kern="0" cap="none" spc="0" normalizeH="0" noProof="0" dirty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</a:rPr>
              <a:t>対象の</a:t>
            </a:r>
            <a:endParaRPr kumimoji="0" lang="en-US" altLang="ja-JP" sz="2000" b="0" i="0" u="none" strike="noStrike" kern="0" cap="none" spc="0" normalizeH="0" noProof="0" dirty="0">
              <a:ln>
                <a:noFill/>
              </a:ln>
              <a:solidFill>
                <a:srgbClr val="9BBB59">
                  <a:lumMod val="50000"/>
                </a:srgbClr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0" i="0" u="none" strike="noStrike" kern="0" cap="none" spc="0" normalizeH="0" noProof="0" dirty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</a:rPr>
              <a:t>背後にある</a:t>
            </a:r>
            <a:endParaRPr kumimoji="0" lang="en-US" altLang="ja-JP" sz="2000" b="0" i="0" u="none" strike="noStrike" kern="0" cap="none" spc="0" normalizeH="0" noProof="0" dirty="0">
              <a:ln>
                <a:noFill/>
              </a:ln>
              <a:solidFill>
                <a:srgbClr val="9BBB59">
                  <a:lumMod val="50000"/>
                </a:srgbClr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0" i="0" u="none" strike="noStrike" kern="0" cap="none" spc="0" normalizeH="0" noProof="0" dirty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</a:rPr>
              <a:t>パーソナルな</a:t>
            </a:r>
            <a:endParaRPr kumimoji="0" lang="en-US" altLang="ja-JP" sz="2000" b="0" i="0" u="none" strike="noStrike" kern="0" cap="none" spc="0" normalizeH="0" noProof="0" dirty="0">
              <a:ln>
                <a:noFill/>
              </a:ln>
              <a:solidFill>
                <a:srgbClr val="9BBB59">
                  <a:lumMod val="50000"/>
                </a:srgbClr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0" i="0" u="none" strike="noStrike" kern="0" cap="none" spc="0" normalizeH="0" noProof="0" dirty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</a:rPr>
              <a:t>関係性　　　 </a:t>
            </a:r>
            <a:endParaRPr kumimoji="0" lang="en-US" altLang="ja-JP" sz="2000" b="0" i="0" u="none" strike="noStrike" kern="0" cap="none" spc="0" normalizeH="0" noProof="0" dirty="0">
              <a:ln>
                <a:noFill/>
              </a:ln>
              <a:solidFill>
                <a:srgbClr val="9BBB59">
                  <a:lumMod val="50000"/>
                </a:srgbClr>
              </a:solidFill>
              <a:effectLst/>
              <a:uLnTx/>
              <a:uFillTx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793264" y="3363311"/>
            <a:ext cx="1633781" cy="2246769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対象が持つ</a:t>
            </a:r>
            <a:endParaRPr kumimoji="0" lang="en-US" altLang="ja-JP" sz="20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効用、および</a:t>
            </a:r>
            <a:endParaRPr kumimoji="0" lang="en-US" altLang="ja-JP" sz="20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</a:endParaRPr>
          </a:p>
          <a:p>
            <a:pPr lvl="0"/>
            <a:r>
              <a:rPr kumimoji="0" lang="ja-JP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投入された</a:t>
            </a:r>
            <a:endParaRPr kumimoji="0" lang="en-US" altLang="ja-JP" sz="20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</a:endParaRPr>
          </a:p>
          <a:p>
            <a:pPr lvl="0"/>
            <a:r>
              <a:rPr kumimoji="0" lang="ja-JP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労力と時間と</a:t>
            </a:r>
            <a:endParaRPr kumimoji="0" lang="en-US" altLang="ja-JP" sz="20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</a:endParaRPr>
          </a:p>
          <a:p>
            <a:pPr lvl="0"/>
            <a:r>
              <a:rPr kumimoji="0" lang="ja-JP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原材料と</a:t>
            </a:r>
            <a:endParaRPr kumimoji="0" lang="en-US" altLang="ja-JP" sz="20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</a:endParaRPr>
          </a:p>
          <a:p>
            <a:pPr lvl="0"/>
            <a:r>
              <a:rPr kumimoji="0" lang="ja-JP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設備・土地</a:t>
            </a:r>
            <a:endParaRPr kumimoji="0" lang="en-US" altLang="ja-JP" sz="20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</a:endParaRPr>
          </a:p>
          <a:p>
            <a:pPr lvl="0"/>
            <a:r>
              <a:rPr kumimoji="0" lang="ja-JP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使用料</a:t>
            </a:r>
          </a:p>
        </p:txBody>
      </p:sp>
    </p:spTree>
    <p:extLst>
      <p:ext uri="{BB962C8B-B14F-4D97-AF65-F5344CB8AC3E}">
        <p14:creationId xmlns:p14="http://schemas.microsoft.com/office/powerpoint/2010/main" val="849960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387</TotalTime>
  <Words>60</Words>
  <Application>Microsoft Office PowerPoint</Application>
  <PresentationFormat>画面に合わせる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the value of everything 全てにそれぞれ価値がある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Saito Jun</dc:creator>
  <cp:lastModifiedBy>Saito Jun</cp:lastModifiedBy>
  <cp:revision>14</cp:revision>
  <dcterms:created xsi:type="dcterms:W3CDTF">2019-12-05T04:04:35Z</dcterms:created>
  <dcterms:modified xsi:type="dcterms:W3CDTF">2021-06-02T09:05:49Z</dcterms:modified>
</cp:coreProperties>
</file>